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57" r:id="rId3"/>
    <p:sldId id="281" r:id="rId4"/>
    <p:sldId id="293" r:id="rId5"/>
    <p:sldId id="282" r:id="rId6"/>
    <p:sldId id="294" r:id="rId7"/>
    <p:sldId id="283" r:id="rId8"/>
    <p:sldId id="295" r:id="rId9"/>
    <p:sldId id="284" r:id="rId10"/>
    <p:sldId id="296" r:id="rId11"/>
    <p:sldId id="297" r:id="rId12"/>
    <p:sldId id="262" r:id="rId13"/>
    <p:sldId id="265" r:id="rId14"/>
    <p:sldId id="298" r:id="rId15"/>
    <p:sldId id="285" r:id="rId16"/>
    <p:sldId id="299" r:id="rId17"/>
    <p:sldId id="287" r:id="rId18"/>
    <p:sldId id="268" r:id="rId19"/>
    <p:sldId id="300" r:id="rId20"/>
    <p:sldId id="288" r:id="rId21"/>
    <p:sldId id="289" r:id="rId22"/>
    <p:sldId id="301" r:id="rId23"/>
    <p:sldId id="302" r:id="rId24"/>
    <p:sldId id="303" r:id="rId25"/>
    <p:sldId id="290" r:id="rId26"/>
    <p:sldId id="277" r:id="rId27"/>
    <p:sldId id="291" r:id="rId28"/>
    <p:sldId id="27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9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5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2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8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7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8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3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5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847DC8B-4EA0-41E3-80B2-A70364DE4AD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E69A6A9-B682-45BE-BAA7-6EBE63F3220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324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647/OBP.0263" TargetMode="External"/><Relationship Id="rId2" Type="http://schemas.openxmlformats.org/officeDocument/2006/relationships/hyperlink" Target="https://www.sistemadeorquestas.org.ar/metodolog%C3%ADa-orquesta-escuel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i.org/10.12967/RIEM-2016-4-p035-046" TargetMode="External"/><Relationship Id="rId5" Type="http://schemas.openxmlformats.org/officeDocument/2006/relationships/hyperlink" Target="https://doi.org/10.1080/09502380601164353" TargetMode="External"/><Relationship Id="rId4" Type="http://schemas.openxmlformats.org/officeDocument/2006/relationships/hyperlink" Target="https://www.sistemadeorquestas.org.ar/campusvirtua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355FB3C-5BB1-B109-2600-7EB70312DFD3}"/>
              </a:ext>
            </a:extLst>
          </p:cNvPr>
          <p:cNvSpPr txBox="1"/>
          <p:nvPr/>
        </p:nvSpPr>
        <p:spPr>
          <a:xfrm>
            <a:off x="727587" y="806243"/>
            <a:ext cx="107368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Cultural Hierarchies and Music Education for Social Change: Neocolonialism and Coloniality in the SOMOS Música Program 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9FC8115-8530-5E45-1278-9EA1471FB387}"/>
              </a:ext>
            </a:extLst>
          </p:cNvPr>
          <p:cNvSpPr txBox="1"/>
          <p:nvPr/>
        </p:nvSpPr>
        <p:spPr>
          <a:xfrm>
            <a:off x="1396180" y="2745235"/>
            <a:ext cx="9399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solidFill>
                  <a:schemeClr val="accent2">
                    <a:lumMod val="75000"/>
                  </a:schemeClr>
                </a:solidFill>
              </a:rPr>
              <a:t>Juan Gabriel Wayar De la Quintana | McGill University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187C34-FFFC-0E8B-77E9-6A1BE26B6866}"/>
              </a:ext>
            </a:extLst>
          </p:cNvPr>
          <p:cNvSpPr txBox="1"/>
          <p:nvPr/>
        </p:nvSpPr>
        <p:spPr>
          <a:xfrm>
            <a:off x="2497393" y="3524866"/>
            <a:ext cx="846557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Global Mediterranean. Postcolonial Music Histories (16</a:t>
            </a:r>
            <a:r>
              <a:rPr lang="en-CA" sz="2000" baseline="30000" dirty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 -20</a:t>
            </a:r>
            <a:r>
              <a:rPr lang="en-CA" sz="2000" baseline="30000" dirty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 centuries)</a:t>
            </a:r>
          </a:p>
          <a:p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IMS Intercongressional Symposium</a:t>
            </a:r>
          </a:p>
          <a:p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July 9-12, 2025.  Valencia, Spain</a:t>
            </a:r>
          </a:p>
          <a:p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8DDA9B8-13FE-1EC8-2310-825885CD4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122" y="5130320"/>
            <a:ext cx="3099452" cy="140930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EAF49D8-1CA7-6255-524A-1AB2B2726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580" y="5379125"/>
            <a:ext cx="6754838" cy="91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646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42FF1-21F3-2FC8-E55A-AEFF5AA718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D9C22-F5A7-0A7C-9E1C-B071F2F0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Methodology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E30681-4B69-DCEA-2451-213BA4858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8339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Mixed-method approach: Document and own experiences analysis.</a:t>
            </a:r>
          </a:p>
          <a:p>
            <a:r>
              <a:rPr lang="en-CA" dirty="0"/>
              <a:t>Personal experience analysis:</a:t>
            </a:r>
          </a:p>
          <a:p>
            <a:pPr marL="0" indent="0">
              <a:buNone/>
            </a:pPr>
            <a:r>
              <a:rPr lang="en-CA" dirty="0"/>
              <a:t>	- Based on five years of professional experience in SOMOS Música.</a:t>
            </a:r>
          </a:p>
          <a:p>
            <a:pPr marL="0" indent="0">
              <a:buNone/>
            </a:pPr>
            <a:r>
              <a:rPr lang="en-CA" dirty="0"/>
              <a:t>	- Focused on the relationship between participants and selected repertories.	 </a:t>
            </a:r>
          </a:p>
          <a:p>
            <a:r>
              <a:rPr lang="en-CA" dirty="0"/>
              <a:t>Theoretical Framework:</a:t>
            </a:r>
          </a:p>
          <a:p>
            <a:pPr marL="0" indent="0">
              <a:buNone/>
            </a:pPr>
            <a:r>
              <a:rPr lang="en-CA" dirty="0"/>
              <a:t>	- Coloniality – Anibal Quijano (2007)</a:t>
            </a:r>
          </a:p>
          <a:p>
            <a:pPr marL="0" indent="0">
              <a:buNone/>
            </a:pPr>
            <a:r>
              <a:rPr lang="en-CA" dirty="0"/>
              <a:t> 	- Cultural Hybridity – Homi Bhabha (1988)</a:t>
            </a:r>
          </a:p>
          <a:p>
            <a:pPr marL="0" indent="0">
              <a:buNone/>
            </a:pPr>
            <a:r>
              <a:rPr lang="en-CA" dirty="0"/>
              <a:t>	- Banking Education and Problem-posing Education – Freire (2000)  </a:t>
            </a:r>
          </a:p>
        </p:txBody>
      </p:sp>
    </p:spTree>
    <p:extLst>
      <p:ext uri="{BB962C8B-B14F-4D97-AF65-F5344CB8AC3E}">
        <p14:creationId xmlns:p14="http://schemas.microsoft.com/office/powerpoint/2010/main" val="45661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3F35A-2150-CF25-2656-66496C21F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6801D-DAA6-0D42-8C71-8849B8C7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Methodology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61EBE6-A794-B23C-F580-035FAFD1F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Mixed-method approach: Document and own experiences analysis.</a:t>
            </a:r>
          </a:p>
          <a:p>
            <a:r>
              <a:rPr lang="en-CA" dirty="0"/>
              <a:t>Personal experience analysis:</a:t>
            </a:r>
          </a:p>
          <a:p>
            <a:pPr marL="0" indent="0">
              <a:buNone/>
            </a:pPr>
            <a:r>
              <a:rPr lang="en-CA" dirty="0"/>
              <a:t>	- Based on five years of professional experience in SOMOS Música.</a:t>
            </a:r>
          </a:p>
          <a:p>
            <a:pPr marL="0" indent="0">
              <a:buNone/>
            </a:pPr>
            <a:r>
              <a:rPr lang="en-CA" dirty="0"/>
              <a:t>	- Focused on the relationship between participants and selected repertories.	 </a:t>
            </a:r>
          </a:p>
          <a:p>
            <a:r>
              <a:rPr lang="en-CA" dirty="0"/>
              <a:t>Theoretical Framework:</a:t>
            </a:r>
          </a:p>
          <a:p>
            <a:pPr marL="0" indent="0">
              <a:buNone/>
            </a:pPr>
            <a:r>
              <a:rPr lang="en-CA" dirty="0"/>
              <a:t>	- Coloniality – Anibal Quijano (2007)</a:t>
            </a:r>
          </a:p>
          <a:p>
            <a:pPr marL="0" indent="0">
              <a:buNone/>
            </a:pPr>
            <a:r>
              <a:rPr lang="en-CA" dirty="0"/>
              <a:t> 	- Cultural Hybridity – Homi Bhabha (1988)</a:t>
            </a:r>
          </a:p>
          <a:p>
            <a:pPr marL="0" indent="0">
              <a:buNone/>
            </a:pPr>
            <a:r>
              <a:rPr lang="en-CA" dirty="0"/>
              <a:t>	- Banking Education and Problem-posing Education – Freire (2000)  </a:t>
            </a:r>
          </a:p>
          <a:p>
            <a:r>
              <a:rPr lang="en-CA" dirty="0"/>
              <a:t>Sources Analyzed:</a:t>
            </a:r>
          </a:p>
          <a:p>
            <a:pPr marL="0" indent="0">
              <a:buNone/>
            </a:pPr>
            <a:r>
              <a:rPr lang="en-CA" dirty="0"/>
              <a:t>	- Syllabus for the ensemble course (Díaz </a:t>
            </a:r>
            <a:r>
              <a:rPr lang="en-CA" dirty="0" err="1"/>
              <a:t>Geromet</a:t>
            </a:r>
            <a:r>
              <a:rPr lang="en-CA" dirty="0"/>
              <a:t> et al. 2024).</a:t>
            </a:r>
          </a:p>
          <a:p>
            <a:pPr marL="0" indent="0">
              <a:buNone/>
            </a:pPr>
            <a:r>
              <a:rPr lang="en-CA" dirty="0"/>
              <a:t>	- 2024 ODP Repertoire Report (</a:t>
            </a:r>
            <a:r>
              <a:rPr lang="en-CA" dirty="0" err="1"/>
              <a:t>Bustafán</a:t>
            </a:r>
            <a:r>
              <a:rPr lang="en-CA" dirty="0"/>
              <a:t> 2024) </a:t>
            </a:r>
          </a:p>
        </p:txBody>
      </p:sp>
    </p:spTree>
    <p:extLst>
      <p:ext uri="{BB962C8B-B14F-4D97-AF65-F5344CB8AC3E}">
        <p14:creationId xmlns:p14="http://schemas.microsoft.com/office/powerpoint/2010/main" val="361933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F3311-8E58-22C1-B450-5F3E39B95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noProof="0" dirty="0"/>
              <a:t>Discussion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6569FF-42B9-AE3B-FDCC-724F6C8B53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noProof="0" dirty="0"/>
              <a:t>The Orchestra-School Methodology</a:t>
            </a:r>
          </a:p>
        </p:txBody>
      </p:sp>
    </p:spTree>
    <p:extLst>
      <p:ext uri="{BB962C8B-B14F-4D97-AF65-F5344CB8AC3E}">
        <p14:creationId xmlns:p14="http://schemas.microsoft.com/office/powerpoint/2010/main" val="3840163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0662DCF-9004-0E47-11C8-B0268F87D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000" y="1467060"/>
            <a:ext cx="8758105" cy="407963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85D1CA0-BBCB-D377-E330-498D36E1C866}"/>
              </a:ext>
            </a:extLst>
          </p:cNvPr>
          <p:cNvSpPr txBox="1"/>
          <p:nvPr/>
        </p:nvSpPr>
        <p:spPr>
          <a:xfrm>
            <a:off x="2064775" y="6007509"/>
            <a:ext cx="77084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>
                <a:effectLst/>
                <a:ea typeface="Calibri" panose="020F0502020204030204" pitchFamily="34" charset="0"/>
              </a:rPr>
              <a:t>Victoria Díaz </a:t>
            </a:r>
            <a:r>
              <a:rPr lang="es-AR" sz="1000" dirty="0" err="1">
                <a:effectLst/>
                <a:ea typeface="Calibri" panose="020F0502020204030204" pitchFamily="34" charset="0"/>
              </a:rPr>
              <a:t>Geromet</a:t>
            </a:r>
            <a:r>
              <a:rPr lang="es-AR" sz="1000" dirty="0">
                <a:effectLst/>
                <a:ea typeface="Calibri" panose="020F0502020204030204" pitchFamily="34" charset="0"/>
              </a:rPr>
              <a:t> et al. “Cátedra: Conjunto” </a:t>
            </a:r>
            <a:r>
              <a:rPr lang="es-AR" sz="1000" dirty="0" err="1">
                <a:ea typeface="Calibri" panose="020F0502020204030204" pitchFamily="34" charset="0"/>
              </a:rPr>
              <a:t>Unpublished</a:t>
            </a:r>
            <a:r>
              <a:rPr lang="es-AR" sz="1000" dirty="0">
                <a:ea typeface="Calibri" panose="020F0502020204030204" pitchFamily="34" charset="0"/>
              </a:rPr>
              <a:t> </a:t>
            </a:r>
            <a:r>
              <a:rPr lang="es-AR" sz="1000" dirty="0" err="1">
                <a:ea typeface="Calibri" panose="020F0502020204030204" pitchFamily="34" charset="0"/>
              </a:rPr>
              <a:t>document</a:t>
            </a:r>
            <a:r>
              <a:rPr lang="es-AR" sz="1000" dirty="0">
                <a:effectLst/>
                <a:ea typeface="Calibri" panose="020F0502020204030204" pitchFamily="34" charset="0"/>
              </a:rPr>
              <a:t>, Santa Fe: Secretaría de Cultura de la Municipalidad de Santa Fe, 2024, 4.</a:t>
            </a:r>
            <a:endParaRPr lang="en-US" sz="1000" dirty="0"/>
          </a:p>
          <a:p>
            <a:endParaRPr lang="en-U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243EBDC-74FA-659C-C927-CDFCAC88ADDF}"/>
              </a:ext>
            </a:extLst>
          </p:cNvPr>
          <p:cNvSpPr/>
          <p:nvPr/>
        </p:nvSpPr>
        <p:spPr>
          <a:xfrm>
            <a:off x="2143433" y="2064774"/>
            <a:ext cx="8252568" cy="571838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9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54EE9-4864-4C38-27D1-231D8DBAB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07473F6-76B3-F553-0E48-3FDE624D9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000" y="1467060"/>
            <a:ext cx="8758105" cy="407963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3FE3813-1ED2-BC68-8462-56B59B259D2A}"/>
              </a:ext>
            </a:extLst>
          </p:cNvPr>
          <p:cNvSpPr txBox="1"/>
          <p:nvPr/>
        </p:nvSpPr>
        <p:spPr>
          <a:xfrm>
            <a:off x="2064775" y="6007509"/>
            <a:ext cx="77084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>
                <a:effectLst/>
                <a:ea typeface="Calibri" panose="020F0502020204030204" pitchFamily="34" charset="0"/>
              </a:rPr>
              <a:t>Victoria Díaz </a:t>
            </a:r>
            <a:r>
              <a:rPr lang="es-AR" sz="1000" dirty="0" err="1">
                <a:effectLst/>
                <a:ea typeface="Calibri" panose="020F0502020204030204" pitchFamily="34" charset="0"/>
              </a:rPr>
              <a:t>Geromet</a:t>
            </a:r>
            <a:r>
              <a:rPr lang="es-AR" sz="1000" dirty="0">
                <a:effectLst/>
                <a:ea typeface="Calibri" panose="020F0502020204030204" pitchFamily="34" charset="0"/>
              </a:rPr>
              <a:t> et al. “Cátedra: Conjunto” </a:t>
            </a:r>
            <a:r>
              <a:rPr lang="es-AR" sz="1000" dirty="0" err="1">
                <a:ea typeface="Calibri" panose="020F0502020204030204" pitchFamily="34" charset="0"/>
              </a:rPr>
              <a:t>Unpublished</a:t>
            </a:r>
            <a:r>
              <a:rPr lang="es-AR" sz="1000" dirty="0">
                <a:ea typeface="Calibri" panose="020F0502020204030204" pitchFamily="34" charset="0"/>
              </a:rPr>
              <a:t> </a:t>
            </a:r>
            <a:r>
              <a:rPr lang="es-AR" sz="1000" dirty="0" err="1">
                <a:ea typeface="Calibri" panose="020F0502020204030204" pitchFamily="34" charset="0"/>
              </a:rPr>
              <a:t>document</a:t>
            </a:r>
            <a:r>
              <a:rPr lang="es-AR" sz="1000" dirty="0">
                <a:effectLst/>
                <a:ea typeface="Calibri" panose="020F0502020204030204" pitchFamily="34" charset="0"/>
              </a:rPr>
              <a:t>, Santa Fe: Secretaría de Cultura de la Municipalidad de Santa Fe, 2024, 4.</a:t>
            </a:r>
            <a:endParaRPr lang="en-US" sz="1000" dirty="0"/>
          </a:p>
          <a:p>
            <a:endParaRPr lang="en-U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A933E47-9FB3-D611-F21B-B6519F81A42F}"/>
              </a:ext>
            </a:extLst>
          </p:cNvPr>
          <p:cNvSpPr/>
          <p:nvPr/>
        </p:nvSpPr>
        <p:spPr>
          <a:xfrm>
            <a:off x="2143433" y="2064774"/>
            <a:ext cx="8252568" cy="571838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E786ED6-C2AB-E784-B353-747D4BF4A762}"/>
              </a:ext>
            </a:extLst>
          </p:cNvPr>
          <p:cNvSpPr/>
          <p:nvPr/>
        </p:nvSpPr>
        <p:spPr>
          <a:xfrm>
            <a:off x="1995949" y="4316362"/>
            <a:ext cx="7403690" cy="432620"/>
          </a:xfrm>
          <a:prstGeom prst="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45E72-DDCE-A368-E90A-964DAE56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“orchestra-school” methodology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A89029-E19B-94CF-C76D-B23D2C6C9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145698"/>
          </a:xfrm>
        </p:spPr>
        <p:txBody>
          <a:bodyPr/>
          <a:lstStyle/>
          <a:p>
            <a:r>
              <a:rPr lang="en-CA" dirty="0"/>
              <a:t>There is no music history class.</a:t>
            </a:r>
          </a:p>
          <a:p>
            <a:r>
              <a:rPr lang="en-CA" dirty="0"/>
              <a:t>Critical thinking about music is not encouraged.</a:t>
            </a:r>
          </a:p>
          <a:p>
            <a:r>
              <a:rPr lang="en-CA" dirty="0"/>
              <a:t>There is an emphasis on performances and concerts.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0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CEA2F-5CBC-4BC0-BAA3-E86964FCA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E7C68-98D3-D20A-0A24-BB76FE05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“orchestra-school” methodology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5464D0-90F3-D6CF-928D-FE9E8DA65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961549"/>
          </a:xfrm>
        </p:spPr>
        <p:txBody>
          <a:bodyPr/>
          <a:lstStyle/>
          <a:p>
            <a:r>
              <a:rPr lang="en-CA" dirty="0"/>
              <a:t>There is no music history class.</a:t>
            </a:r>
          </a:p>
          <a:p>
            <a:r>
              <a:rPr lang="en-CA" dirty="0"/>
              <a:t>Critical thinking about music is not encouraged.</a:t>
            </a:r>
          </a:p>
          <a:p>
            <a:r>
              <a:rPr lang="en-CA" dirty="0"/>
              <a:t>There is an emphasis on performances and concerts.</a:t>
            </a:r>
          </a:p>
          <a:p>
            <a:r>
              <a:rPr lang="en-CA" dirty="0"/>
              <a:t>The methodology reflects Freire’s “banking education” model (2000).</a:t>
            </a:r>
          </a:p>
          <a:p>
            <a:r>
              <a:rPr lang="en-CA" dirty="0"/>
              <a:t>Social goals are not discussed in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BB550-4A16-94AE-B2EA-D1A80B363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3C995-4C28-0DA3-BDDC-1B60F294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noProof="0" dirty="0"/>
              <a:t>Discussion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27E0A7-19BD-F67F-9D4C-D975B95F37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noProof="0" dirty="0"/>
              <a:t>The Repertoire</a:t>
            </a:r>
          </a:p>
        </p:txBody>
      </p:sp>
    </p:spTree>
    <p:extLst>
      <p:ext uri="{BB962C8B-B14F-4D97-AF65-F5344CB8AC3E}">
        <p14:creationId xmlns:p14="http://schemas.microsoft.com/office/powerpoint/2010/main" val="2127598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5424CBC-45F2-78FB-EF72-BC0AC7F1D430}"/>
              </a:ext>
            </a:extLst>
          </p:cNvPr>
          <p:cNvSpPr txBox="1"/>
          <p:nvPr/>
        </p:nvSpPr>
        <p:spPr>
          <a:xfrm>
            <a:off x="786580" y="1637178"/>
            <a:ext cx="4640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The repertoire varies yearly by conductor.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No record for beginners’ and intermediate ensembles.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ODP repertoire reflects the program’s values.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5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07C31-AB94-3F89-0BB7-E77472461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7AF2834-853C-E67E-E119-CEA9E32D3F60}"/>
              </a:ext>
            </a:extLst>
          </p:cNvPr>
          <p:cNvSpPr txBox="1"/>
          <p:nvPr/>
        </p:nvSpPr>
        <p:spPr>
          <a:xfrm>
            <a:off x="786580" y="1637178"/>
            <a:ext cx="46408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The repertoire varies yearly by conductor.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No record for beginners’ and intermediate ensembles.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ODP repertoire reflects the program’s values.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Main source: Manookian’s orchestral albums.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tx2"/>
                </a:solidFill>
              </a:rPr>
              <a:t>They focus on European classical music canon.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7045709-68C3-9046-23D8-F36F36868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3956" y="1637178"/>
            <a:ext cx="5843234" cy="238789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AC1960E-D448-9E47-10C1-A0794C85567F}"/>
              </a:ext>
            </a:extLst>
          </p:cNvPr>
          <p:cNvSpPr txBox="1"/>
          <p:nvPr/>
        </p:nvSpPr>
        <p:spPr>
          <a:xfrm>
            <a:off x="6096000" y="4327210"/>
            <a:ext cx="50344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Matías </a:t>
            </a:r>
            <a:r>
              <a:rPr lang="es-AR" sz="1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Bustafán</a:t>
            </a:r>
            <a:r>
              <a:rPr lang="es-AR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“Informe de Repertorio General” </a:t>
            </a:r>
            <a:r>
              <a:rPr lang="es-AR" sz="10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Unpublished</a:t>
            </a:r>
            <a:r>
              <a:rPr lang="es-AR" sz="1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10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ducument</a:t>
            </a:r>
            <a:r>
              <a:rPr lang="es-AR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Santa Fe: Secretaría de Cultura de la Municipalidad de Santa Fe, 2024, 2.</a:t>
            </a:r>
            <a:endParaRPr lang="en-US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8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607EA-A963-D3BA-CCA7-833346D8F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36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0724B-42D2-4354-DE4C-462FA798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The repertoire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7A2B21-E0B5-7AA4-F96D-0CBE112C8A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/>
              <a:t>Participants suggested two popular pieces.</a:t>
            </a:r>
          </a:p>
          <a:p>
            <a:r>
              <a:rPr lang="en-CA" dirty="0"/>
              <a:t>Contrast between written and oral traditions.</a:t>
            </a:r>
          </a:p>
          <a:p>
            <a:r>
              <a:rPr lang="en-CA" dirty="0"/>
              <a:t>Classical music centers on the score.</a:t>
            </a:r>
          </a:p>
          <a:p>
            <a:r>
              <a:rPr lang="en-CA" dirty="0"/>
              <a:t>Folkloric and rock music rely on oral transmission.</a:t>
            </a:r>
            <a:endParaRPr lang="en-US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E631387-311F-1A9B-A08A-DA3D574C53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27228" y="3067418"/>
            <a:ext cx="5382156" cy="98833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A600C20-AC32-6750-6FC1-54702A1FAB2C}"/>
              </a:ext>
            </a:extLst>
          </p:cNvPr>
          <p:cNvSpPr txBox="1"/>
          <p:nvPr/>
        </p:nvSpPr>
        <p:spPr>
          <a:xfrm>
            <a:off x="6505904" y="4462903"/>
            <a:ext cx="47401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Matías </a:t>
            </a:r>
            <a:r>
              <a:rPr lang="es-AR" sz="1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Bustafán</a:t>
            </a:r>
            <a:r>
              <a:rPr lang="es-AR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“Informe de Repertorio General” </a:t>
            </a:r>
            <a:r>
              <a:rPr lang="es-AR" sz="10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Unpublished</a:t>
            </a:r>
            <a:r>
              <a:rPr lang="es-AR" sz="1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10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es-AR" sz="1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Santa Fe: Secretaría de Cultura de la Municipalidad de Santa Fe, 2024, 3.</a:t>
            </a:r>
            <a:endParaRPr lang="en-US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46F55-D316-F557-457D-7331F04E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Coloniality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96A7F5-A8A0-0069-49DB-64EBC8D1E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SOMOS prioritizes written music traditions.</a:t>
            </a:r>
          </a:p>
          <a:p>
            <a:r>
              <a:rPr lang="en-CA" dirty="0"/>
              <a:t>This reflects coloniality as theorized by Quijano (2007).</a:t>
            </a:r>
          </a:p>
          <a:p>
            <a:r>
              <a:rPr lang="en-CA" dirty="0"/>
              <a:t>European classical music is reinforced as more relevant.</a:t>
            </a:r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8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662605-5AC6-A5E9-20E0-7188C6A29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06384A-5471-D816-A4D0-CAB70C837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Coloniality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718748-5E95-5BE2-CF9B-4AAD230AB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SOMOS prioritizes written music traditions.</a:t>
            </a:r>
          </a:p>
          <a:p>
            <a:r>
              <a:rPr lang="en-CA" dirty="0"/>
              <a:t>This reflects coloniality as theorized by Quijano (2007).</a:t>
            </a:r>
          </a:p>
          <a:p>
            <a:r>
              <a:rPr lang="en-CA" dirty="0"/>
              <a:t>European classical music is reinforced as more relevant.</a:t>
            </a:r>
          </a:p>
          <a:p>
            <a:r>
              <a:rPr lang="en-CA" dirty="0"/>
              <a:t>Final concert is held at an opera theatre.</a:t>
            </a:r>
          </a:p>
          <a:p>
            <a:r>
              <a:rPr lang="en-CA" dirty="0"/>
              <a:t>Venue choice raises questions about the social project.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4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E6BC0-6863-E336-D7EA-0E263716B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C20DD-D8B2-B27D-E1BA-63668E51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Participants’ preferences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7C0117-8E42-BAAF-A789-FC95458CD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1821233"/>
          </a:xfrm>
        </p:spPr>
        <p:txBody>
          <a:bodyPr/>
          <a:lstStyle/>
          <a:p>
            <a:r>
              <a:rPr lang="en-CA" dirty="0"/>
              <a:t>Participants listen to different music than the one studied in the program.</a:t>
            </a:r>
          </a:p>
          <a:p>
            <a:r>
              <a:rPr lang="en-CA" dirty="0"/>
              <a:t>They constantly suggest reggaeton, trap, rap and cumbia. </a:t>
            </a:r>
          </a:p>
          <a:p>
            <a:r>
              <a:rPr lang="en-US" dirty="0" err="1"/>
              <a:t>Duki</a:t>
            </a:r>
            <a:r>
              <a:rPr lang="en-US" dirty="0"/>
              <a:t>, Nicki Nicole, WOS and Maria Becerra were frequently mentioned.</a:t>
            </a:r>
          </a:p>
        </p:txBody>
      </p:sp>
    </p:spTree>
    <p:extLst>
      <p:ext uri="{BB962C8B-B14F-4D97-AF65-F5344CB8AC3E}">
        <p14:creationId xmlns:p14="http://schemas.microsoft.com/office/powerpoint/2010/main" val="5362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0DADA0-C7BF-D95C-4FDB-724BB4E39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8656A-C07A-6627-CB77-61D5BEE7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Participants’ preferences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C53723-66B5-78C3-AC2D-427371C26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Participants listen to different music than the one studied in the program.</a:t>
            </a:r>
          </a:p>
          <a:p>
            <a:r>
              <a:rPr lang="en-CA" dirty="0"/>
              <a:t>They constantly suggest reggaeton, trap, rap and cumbia. </a:t>
            </a:r>
          </a:p>
          <a:p>
            <a:r>
              <a:rPr lang="en-US" dirty="0" err="1"/>
              <a:t>Duki</a:t>
            </a:r>
            <a:r>
              <a:rPr lang="en-US" dirty="0"/>
              <a:t>, Nicki Nicole, WOS and Maria Becerra were frequently mentioned.</a:t>
            </a:r>
          </a:p>
          <a:p>
            <a:r>
              <a:rPr lang="en-US" dirty="0"/>
              <a:t>Long- term students engage with classical music.</a:t>
            </a:r>
          </a:p>
          <a:p>
            <a:r>
              <a:rPr lang="en-US" dirty="0"/>
              <a:t>Popular music remain meaningful throughout.</a:t>
            </a:r>
          </a:p>
          <a:p>
            <a:r>
              <a:rPr lang="en-US" dirty="0"/>
              <a:t>Many participants join formal music institutions. </a:t>
            </a:r>
          </a:p>
        </p:txBody>
      </p:sp>
    </p:spTree>
    <p:extLst>
      <p:ext uri="{BB962C8B-B14F-4D97-AF65-F5344CB8AC3E}">
        <p14:creationId xmlns:p14="http://schemas.microsoft.com/office/powerpoint/2010/main" val="283087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57D5A-8966-D580-991F-56CEF01EF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45504-8174-3B24-257A-34376DC7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Participants’ preferences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46234E-19F5-0D37-7DE7-C3D0D168B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Participants listen to different music than the one studied in the program.</a:t>
            </a:r>
          </a:p>
          <a:p>
            <a:r>
              <a:rPr lang="en-CA" dirty="0"/>
              <a:t>They constantly suggest reggaeton, trap, rap and cumbia. </a:t>
            </a:r>
          </a:p>
          <a:p>
            <a:r>
              <a:rPr lang="en-US" dirty="0" err="1"/>
              <a:t>Duki</a:t>
            </a:r>
            <a:r>
              <a:rPr lang="en-US" dirty="0"/>
              <a:t>, Nicki Nicole, WOS and Maria Becerra were frequently mentioned.</a:t>
            </a:r>
          </a:p>
          <a:p>
            <a:r>
              <a:rPr lang="en-US" dirty="0"/>
              <a:t>Long- term students engage with classical music.</a:t>
            </a:r>
          </a:p>
          <a:p>
            <a:r>
              <a:rPr lang="en-US" dirty="0"/>
              <a:t>Popular music remain meaningful throughout.</a:t>
            </a:r>
          </a:p>
          <a:p>
            <a:r>
              <a:rPr lang="en-US" dirty="0"/>
              <a:t>Many participants join formal music institutions.</a:t>
            </a:r>
          </a:p>
          <a:p>
            <a:r>
              <a:rPr lang="en-US" dirty="0"/>
              <a:t>Bhabha’s concept of “third space” (1988) applies.</a:t>
            </a:r>
          </a:p>
          <a:p>
            <a:r>
              <a:rPr lang="en-US" dirty="0"/>
              <a:t>Appropriation and resignification of classical music is a way of resisting coloniality. </a:t>
            </a:r>
          </a:p>
        </p:txBody>
      </p:sp>
    </p:spTree>
    <p:extLst>
      <p:ext uri="{BB962C8B-B14F-4D97-AF65-F5344CB8AC3E}">
        <p14:creationId xmlns:p14="http://schemas.microsoft.com/office/powerpoint/2010/main" val="332050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02DF6-80C6-59E4-79DE-C8D78E52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noProof="0" dirty="0"/>
              <a:t>Conclusions  </a:t>
            </a:r>
          </a:p>
        </p:txBody>
      </p:sp>
    </p:spTree>
    <p:extLst>
      <p:ext uri="{BB962C8B-B14F-4D97-AF65-F5344CB8AC3E}">
        <p14:creationId xmlns:p14="http://schemas.microsoft.com/office/powerpoint/2010/main" val="1018185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38775-CCE9-FA85-7549-9E53B50D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25B04-839D-4F35-F320-07FA81D39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SOMOS Música reflects aspects of coloniality through the use of the “orchestra-school” methodology and repertoire choices.</a:t>
            </a:r>
          </a:p>
          <a:p>
            <a:r>
              <a:rPr lang="en-CA" dirty="0"/>
              <a:t>The “orchestra-school methodology” does not encourage critical thinking, mirroring the “banking education” model. (Freire 2000)</a:t>
            </a:r>
          </a:p>
          <a:p>
            <a:r>
              <a:rPr lang="en-CA" dirty="0"/>
              <a:t>ODP repertoire’s preference for European classical music reproduces modern ideals inherited from colonial times.</a:t>
            </a:r>
          </a:p>
          <a:p>
            <a:r>
              <a:rPr lang="en-CA" dirty="0"/>
              <a:t>Participants are not passive receivers. They appropriate and </a:t>
            </a:r>
            <a:r>
              <a:rPr lang="en-CA" dirty="0" err="1"/>
              <a:t>resignify</a:t>
            </a:r>
            <a:r>
              <a:rPr lang="en-CA" dirty="0"/>
              <a:t> the new cultural signifiers as a way of resistance (Bhabha 1988).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7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94610CD-4E3A-717F-C69D-66D1915674E0}"/>
              </a:ext>
            </a:extLst>
          </p:cNvPr>
          <p:cNvSpPr txBox="1"/>
          <p:nvPr/>
        </p:nvSpPr>
        <p:spPr>
          <a:xfrm>
            <a:off x="501445" y="678426"/>
            <a:ext cx="112481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err="1"/>
              <a:t>References</a:t>
            </a:r>
            <a:endParaRPr lang="es-AR" sz="1600" b="1" dirty="0"/>
          </a:p>
          <a:p>
            <a:endParaRPr lang="es-AR" sz="1600" b="1" dirty="0"/>
          </a:p>
          <a:p>
            <a:pPr indent="-457200"/>
            <a:r>
              <a:rPr lang="es-ES" sz="1400" dirty="0" err="1"/>
              <a:t>Atela</a:t>
            </a:r>
            <a:r>
              <a:rPr lang="es-ES" sz="1400" dirty="0"/>
              <a:t>, Valeria. 2018. </a:t>
            </a:r>
            <a:r>
              <a:rPr lang="es-AR" sz="1400" dirty="0"/>
              <a:t>“Introducción a la Metodología Orquesta Escuela</a:t>
            </a:r>
            <a:r>
              <a:rPr lang="es-AR" sz="1400" i="1" dirty="0"/>
              <a:t>.” Campus Virtual SOIJAR. 	</a:t>
            </a:r>
            <a:r>
              <a:rPr lang="es-AR" sz="1400" u="sng" dirty="0">
                <a:hlinkClick r:id="rId2"/>
              </a:rPr>
              <a:t>https://www.sistemadeorquestas.org.ar/metodolog%C3%ADa-orquesta-escuela</a:t>
            </a:r>
            <a:r>
              <a:rPr lang="es-AR" sz="1400" dirty="0"/>
              <a:t>. </a:t>
            </a:r>
            <a:endParaRPr lang="en-US" sz="1400" dirty="0"/>
          </a:p>
          <a:p>
            <a:r>
              <a:rPr lang="en-US" sz="1400" dirty="0"/>
              <a:t>Baker, Geoffrey. 2014. </a:t>
            </a:r>
            <a:r>
              <a:rPr lang="en-US" sz="1400" i="1" dirty="0"/>
              <a:t>El Sistema: Orchestrating Venezuela’s Youth</a:t>
            </a:r>
            <a:r>
              <a:rPr lang="en-US" sz="1400" dirty="0"/>
              <a:t>. </a:t>
            </a:r>
            <a:r>
              <a:rPr lang="es-ES" sz="1400" dirty="0"/>
              <a:t>New York: Oxford </a:t>
            </a:r>
            <a:r>
              <a:rPr lang="es-ES" sz="1400" dirty="0" err="1"/>
              <a:t>University</a:t>
            </a:r>
            <a:r>
              <a:rPr lang="es-ES" sz="1400" dirty="0"/>
              <a:t> </a:t>
            </a:r>
            <a:r>
              <a:rPr lang="es-ES" sz="1400" dirty="0" err="1"/>
              <a:t>Press</a:t>
            </a:r>
            <a:r>
              <a:rPr lang="es-ES" sz="1400" dirty="0"/>
              <a:t>.</a:t>
            </a:r>
            <a:endParaRPr lang="en-US" sz="1400" dirty="0"/>
          </a:p>
          <a:p>
            <a:pPr indent="-457200"/>
            <a:r>
              <a:rPr lang="es-ES" sz="1400" dirty="0"/>
              <a:t>———. 2022. </a:t>
            </a:r>
            <a:r>
              <a:rPr lang="es-ES" sz="1400" i="1" dirty="0"/>
              <a:t>Replanteando la Acción Social por la Música: La Búsqueda de la Convivencia y la Ciudadanía en la Red de Escuelas de Música de Medellín.</a:t>
            </a:r>
            <a:r>
              <a:rPr lang="es-ES" sz="1400" dirty="0"/>
              <a:t> 	</a:t>
            </a:r>
            <a:r>
              <a:rPr lang="en-US" sz="1400" dirty="0"/>
              <a:t>Cambridge, UK: Open Book Publishers. </a:t>
            </a:r>
            <a:r>
              <a:rPr lang="en-US" sz="1400" u="sng" dirty="0">
                <a:hlinkClick r:id="rId3"/>
              </a:rPr>
              <a:t>https://doi.org/10.11647/OBP.0263</a:t>
            </a:r>
            <a:r>
              <a:rPr lang="en-US" sz="1400" dirty="0"/>
              <a:t>.</a:t>
            </a:r>
          </a:p>
          <a:p>
            <a:r>
              <a:rPr lang="en-US" sz="1400" dirty="0"/>
              <a:t>Bennett, Tony, Mike Savage, Elizabeth </a:t>
            </a:r>
            <a:r>
              <a:rPr lang="en-US" sz="1400" dirty="0" err="1"/>
              <a:t>Bortolaia</a:t>
            </a:r>
            <a:r>
              <a:rPr lang="en-US" sz="1400" dirty="0"/>
              <a:t> Silva, Alan Warde, Modesto Gayo-Cal, and David Wright. 2008 </a:t>
            </a:r>
            <a:r>
              <a:rPr lang="en-US" sz="1400" i="1" dirty="0"/>
              <a:t>Culture, Class, Distinction.</a:t>
            </a:r>
            <a:r>
              <a:rPr lang="en-US" sz="1400" dirty="0"/>
              <a:t> First edition. 	London: Routledge.</a:t>
            </a:r>
          </a:p>
          <a:p>
            <a:r>
              <a:rPr lang="en-US" sz="1400" dirty="0"/>
              <a:t>Bhabha, Homi. 1988. “Cultural Diversity and Cultural Differences.” From “The Commitment to Theory.” </a:t>
            </a:r>
            <a:r>
              <a:rPr lang="en-US" sz="1400" i="1" dirty="0"/>
              <a:t>New Formations</a:t>
            </a:r>
            <a:r>
              <a:rPr lang="en-US" sz="1400" dirty="0"/>
              <a:t> 5. Reprinted in </a:t>
            </a:r>
            <a:r>
              <a:rPr lang="en-US" sz="1400" i="1" dirty="0"/>
              <a:t>Post-Colonial 	Studies Reader</a:t>
            </a:r>
            <a:r>
              <a:rPr lang="en-US" sz="1400" dirty="0"/>
              <a:t>, edited by Bill Ashcroft, Gareth Griffiths, and Helen Tiffin, 206–209. London: Routledge, 1994.</a:t>
            </a:r>
          </a:p>
          <a:p>
            <a:r>
              <a:rPr lang="en-US" sz="1400" dirty="0"/>
              <a:t>Bull, Anna. 2016. “El Sistema as a Bourgeois Social Project: Class, Gender, and Victorian Values.” </a:t>
            </a:r>
            <a:r>
              <a:rPr lang="es-ES" sz="1400" i="1" dirty="0" err="1"/>
              <a:t>Action</a:t>
            </a:r>
            <a:r>
              <a:rPr lang="es-ES" sz="1400" i="1" dirty="0"/>
              <a:t>, </a:t>
            </a:r>
            <a:r>
              <a:rPr lang="es-ES" sz="1400" i="1" dirty="0" err="1"/>
              <a:t>Criticism</a:t>
            </a:r>
            <a:r>
              <a:rPr lang="es-ES" sz="1400" i="1" dirty="0"/>
              <a:t>, and </a:t>
            </a:r>
            <a:r>
              <a:rPr lang="es-ES" sz="1400" i="1" dirty="0" err="1"/>
              <a:t>Theory</a:t>
            </a:r>
            <a:r>
              <a:rPr lang="es-ES" sz="1400" i="1" dirty="0"/>
              <a:t> </a:t>
            </a:r>
            <a:r>
              <a:rPr lang="es-ES" sz="1400" i="1" dirty="0" err="1"/>
              <a:t>for</a:t>
            </a:r>
            <a:r>
              <a:rPr lang="es-ES" sz="1400" i="1" dirty="0"/>
              <a:t> Music </a:t>
            </a:r>
            <a:r>
              <a:rPr lang="es-ES" sz="1400" i="1" dirty="0" err="1"/>
              <a:t>Education</a:t>
            </a:r>
            <a:r>
              <a:rPr lang="es-ES" sz="1400" dirty="0"/>
              <a:t> 15 (1): 120–	153.</a:t>
            </a:r>
            <a:endParaRPr lang="en-US" sz="1400" dirty="0"/>
          </a:p>
          <a:p>
            <a:r>
              <a:rPr lang="es-ES" sz="1400" dirty="0" err="1"/>
              <a:t>Bustafán</a:t>
            </a:r>
            <a:r>
              <a:rPr lang="es-ES" sz="1400" dirty="0"/>
              <a:t>, Matías. 2024. </a:t>
            </a:r>
            <a:r>
              <a:rPr lang="es-AR" sz="1400" dirty="0"/>
              <a:t>“Informe de Repertorio General” </a:t>
            </a:r>
            <a:r>
              <a:rPr lang="es-AR" sz="1400" dirty="0" err="1"/>
              <a:t>Unpublished</a:t>
            </a:r>
            <a:r>
              <a:rPr lang="es-AR" sz="1400" dirty="0"/>
              <a:t> </a:t>
            </a:r>
            <a:r>
              <a:rPr lang="es-AR" sz="1400" dirty="0" err="1"/>
              <a:t>document</a:t>
            </a:r>
            <a:r>
              <a:rPr lang="es-AR" sz="1400" dirty="0"/>
              <a:t>, Santa Fe: Secretaría de Cultura de la Municipalidad de Santa Fe.</a:t>
            </a:r>
            <a:endParaRPr lang="en-US" sz="1400" dirty="0"/>
          </a:p>
          <a:p>
            <a:r>
              <a:rPr lang="es-AR" sz="1400" dirty="0"/>
              <a:t>Díaz </a:t>
            </a:r>
            <a:r>
              <a:rPr lang="es-AR" sz="1400" dirty="0" err="1"/>
              <a:t>Geromet</a:t>
            </a:r>
            <a:r>
              <a:rPr lang="es-AR" sz="1400" dirty="0"/>
              <a:t>, Victoria, Flavio Gilli, Ignacio Sánchez, Marco Esteban Suarez Araujo and Juan Gabriel Wayar De la Quintana. 2024. “Cátedra: Conjunto” 	</a:t>
            </a:r>
            <a:r>
              <a:rPr lang="es-AR" sz="1400" dirty="0" err="1"/>
              <a:t>Unpublished</a:t>
            </a:r>
            <a:r>
              <a:rPr lang="es-AR" sz="1400" dirty="0"/>
              <a:t> </a:t>
            </a:r>
            <a:r>
              <a:rPr lang="es-AR" sz="1400" dirty="0" err="1"/>
              <a:t>document</a:t>
            </a:r>
            <a:r>
              <a:rPr lang="es-AR" sz="1400" dirty="0"/>
              <a:t>, Santa Fe: Secretaría de Cultura de la Municipalidad de Santa Fe.</a:t>
            </a:r>
            <a:endParaRPr lang="en-US" sz="1400" dirty="0"/>
          </a:p>
          <a:p>
            <a:r>
              <a:rPr lang="en-US" sz="1400" dirty="0"/>
              <a:t>Freire, Paulo. 2000. </a:t>
            </a:r>
            <a:r>
              <a:rPr lang="en-US" sz="1400" i="1" dirty="0"/>
              <a:t>Pedagogy of the Oppressed</a:t>
            </a:r>
            <a:r>
              <a:rPr lang="en-US" sz="1400" dirty="0"/>
              <a:t>. Translated by Myra Bergman Ramos. 30th anniversary ed. New York: Continuum.</a:t>
            </a:r>
          </a:p>
          <a:p>
            <a:r>
              <a:rPr lang="en-US" sz="1400" dirty="0"/>
              <a:t>Manookian, Jeff. 2011. </a:t>
            </a:r>
            <a:r>
              <a:rPr lang="en-US" sz="1400" i="1" dirty="0"/>
              <a:t>Album of Classical Themes for the Junior String Orchestra: Simplified Arrangements of Famous Works</a:t>
            </a:r>
            <a:r>
              <a:rPr lang="en-US" sz="1400" dirty="0"/>
              <a:t>. </a:t>
            </a:r>
            <a:r>
              <a:rPr lang="es-ES" sz="1400" dirty="0"/>
              <a:t>Windsor </a:t>
            </a:r>
            <a:r>
              <a:rPr lang="es-ES" sz="1400" dirty="0" err="1"/>
              <a:t>Editions</a:t>
            </a:r>
            <a:r>
              <a:rPr lang="es-ES" sz="1400" dirty="0"/>
              <a:t>. </a:t>
            </a:r>
            <a:endParaRPr lang="en-US" sz="1400" dirty="0"/>
          </a:p>
          <a:p>
            <a:r>
              <a:rPr lang="es-AR" sz="1400" dirty="0" err="1"/>
              <a:t>Pletti</a:t>
            </a:r>
            <a:r>
              <a:rPr lang="es-AR" sz="1400" dirty="0"/>
              <a:t>, Gastón. </a:t>
            </a:r>
            <a:r>
              <a:rPr lang="es-AR" sz="1400" dirty="0" err="1"/>
              <a:t>n.d</a:t>
            </a:r>
            <a:r>
              <a:rPr lang="es-AR" sz="1400" dirty="0"/>
              <a:t>. </a:t>
            </a:r>
            <a:r>
              <a:rPr lang="es-AR" sz="1400" i="1" dirty="0"/>
              <a:t>La Práctica Orquestal en la Metodología Orquesta Escuela. Reflexiones</a:t>
            </a:r>
            <a:endParaRPr lang="en-US" sz="1400" dirty="0"/>
          </a:p>
          <a:p>
            <a:r>
              <a:rPr lang="es-AR" sz="1400" i="1" dirty="0"/>
              <a:t>	Sobre la Práctica Colectiva y el Rol del Profesor de Práctica Orquestal. </a:t>
            </a:r>
            <a:r>
              <a:rPr lang="es-ES" sz="1400" dirty="0"/>
              <a:t>Campus Virtual SOIJAR. </a:t>
            </a:r>
            <a:r>
              <a:rPr lang="es-ES" sz="1400" u="sng" dirty="0">
                <a:hlinkClick r:id="rId4"/>
              </a:rPr>
              <a:t>https://www.sistemadeorquestas.org.ar/campusvirtual</a:t>
            </a:r>
            <a:r>
              <a:rPr lang="es-ES" sz="1400" dirty="0"/>
              <a:t>. </a:t>
            </a:r>
            <a:endParaRPr lang="en-US" sz="1400" dirty="0"/>
          </a:p>
          <a:p>
            <a:r>
              <a:rPr lang="es-ES" sz="1400" dirty="0"/>
              <a:t>Quijano, Aníbal. </a:t>
            </a:r>
            <a:r>
              <a:rPr lang="en-US" sz="1400" dirty="0"/>
              <a:t>2007. “Coloniality and Modernity/Rationality.” </a:t>
            </a:r>
            <a:r>
              <a:rPr lang="en-US" sz="1400" i="1" dirty="0"/>
              <a:t>Cultural Studies</a:t>
            </a:r>
            <a:r>
              <a:rPr lang="en-US" sz="1400" dirty="0"/>
              <a:t> 21 (2–3): 168–178. </a:t>
            </a:r>
            <a:r>
              <a:rPr lang="en-US" sz="1400" u="sng" dirty="0">
                <a:hlinkClick r:id="rId5"/>
              </a:rPr>
              <a:t>https://doi.org/10.1080/09502380601164353</a:t>
            </a:r>
            <a:r>
              <a:rPr lang="en-US" sz="1400" dirty="0"/>
              <a:t>. </a:t>
            </a:r>
          </a:p>
          <a:p>
            <a:r>
              <a:rPr lang="es-ES" sz="1400" dirty="0" err="1"/>
              <a:t>Verhagen</a:t>
            </a:r>
            <a:r>
              <a:rPr lang="es-ES" sz="1400" dirty="0"/>
              <a:t>, </a:t>
            </a:r>
            <a:r>
              <a:rPr lang="es-ES" sz="1400" dirty="0" err="1"/>
              <a:t>Franka</a:t>
            </a:r>
            <a:r>
              <a:rPr lang="es-ES" sz="1400" dirty="0"/>
              <a:t>, Leonardo </a:t>
            </a:r>
            <a:r>
              <a:rPr lang="es-ES" sz="1400" dirty="0" err="1"/>
              <a:t>Panigada</a:t>
            </a:r>
            <a:r>
              <a:rPr lang="es-ES" sz="1400" dirty="0"/>
              <a:t>, and Ronnie Morales. 2016. "El Sistema Nacional de Orquestas y Coros Juveniles e Infantiles de Venezuela: Un Modelo Pedagógico de Inclusión Social a Través de la Excelencia Musical." </a:t>
            </a:r>
            <a:r>
              <a:rPr lang="es-ES" sz="1400" i="1" dirty="0"/>
              <a:t>Revista Internacional de Educación Musical</a:t>
            </a:r>
            <a:r>
              <a:rPr lang="es-ES" sz="1400" dirty="0"/>
              <a:t> 4 (4): 35–46. </a:t>
            </a:r>
            <a:r>
              <a:rPr lang="es-ES" sz="1400" u="sng" dirty="0">
                <a:hlinkClick r:id="rId6"/>
              </a:rPr>
              <a:t>https://doi.org/10.12967/RIEM-2016-4-p035-046</a:t>
            </a:r>
            <a:r>
              <a:rPr lang="es-ES" sz="1400" dirty="0"/>
              <a:t>. </a:t>
            </a:r>
            <a:endParaRPr lang="en-US" sz="1400" dirty="0"/>
          </a:p>
          <a:p>
            <a:endParaRPr lang="en-US" sz="1400" dirty="0"/>
          </a:p>
          <a:p>
            <a:endParaRPr lang="en-US" sz="1400" b="1" dirty="0"/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9435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982D0-678D-22F0-9D28-3B9CEC81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SOMOS MÚSICA </a:t>
            </a:r>
            <a:r>
              <a:rPr lang="en-CA" dirty="0" err="1"/>
              <a:t>pROGRAM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011F2-7A90-5817-16F9-147F7CE4B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76285"/>
            <a:ext cx="11029615" cy="2821858"/>
          </a:xfrm>
        </p:spPr>
        <p:txBody>
          <a:bodyPr/>
          <a:lstStyle/>
          <a:p>
            <a:r>
              <a:rPr lang="en-CA" dirty="0"/>
              <a:t>Founded in 2007.</a:t>
            </a:r>
          </a:p>
          <a:p>
            <a:r>
              <a:rPr lang="en-CA" dirty="0"/>
              <a:t>Tuition-free alternative education initiative.</a:t>
            </a:r>
          </a:p>
          <a:p>
            <a:r>
              <a:rPr lang="en-CA" dirty="0"/>
              <a:t>Based in Santa Fe,  Argentina (Pop. 400 000).</a:t>
            </a:r>
          </a:p>
          <a:p>
            <a:endParaRPr lang="en-CA" dirty="0"/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0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C52BF-BDAE-A79C-9F83-CEE0AA8BC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304B9-FAB1-4010-BA20-9C827D9F3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SOMOS MÚSICA </a:t>
            </a:r>
            <a:r>
              <a:rPr lang="en-CA" dirty="0" err="1"/>
              <a:t>pROGRAM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6FD34C-6AED-2383-A7AA-187FD0988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76284"/>
            <a:ext cx="11029615" cy="3411793"/>
          </a:xfrm>
        </p:spPr>
        <p:txBody>
          <a:bodyPr/>
          <a:lstStyle/>
          <a:p>
            <a:r>
              <a:rPr lang="en-CA" dirty="0"/>
              <a:t>Founded in 2007.</a:t>
            </a:r>
          </a:p>
          <a:p>
            <a:r>
              <a:rPr lang="en-CA" dirty="0"/>
              <a:t>Tuition-free alternative education initiative.</a:t>
            </a:r>
          </a:p>
          <a:p>
            <a:r>
              <a:rPr lang="en-CA" dirty="0"/>
              <a:t>Based in Santa Fe,  Argentina (Pop. 400 000).</a:t>
            </a:r>
          </a:p>
          <a:p>
            <a:r>
              <a:rPr lang="en-CA" dirty="0"/>
              <a:t>Its educational project aims for social  impact (Diaz </a:t>
            </a:r>
            <a:r>
              <a:rPr lang="en-CA" dirty="0" err="1"/>
              <a:t>Geromet</a:t>
            </a:r>
            <a:r>
              <a:rPr lang="en-CA" dirty="0"/>
              <a:t> et al. 2024).</a:t>
            </a:r>
          </a:p>
          <a:p>
            <a:r>
              <a:rPr lang="en-US" dirty="0"/>
              <a:t>SOMOS relies on the “orchestra-school methodology” </a:t>
            </a:r>
            <a:r>
              <a:rPr lang="en-CA" dirty="0"/>
              <a:t>(Diaz </a:t>
            </a:r>
            <a:r>
              <a:rPr lang="en-CA" dirty="0" err="1"/>
              <a:t>Geromet</a:t>
            </a:r>
            <a:r>
              <a:rPr lang="en-CA" dirty="0"/>
              <a:t> et al. 2024).</a:t>
            </a:r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4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1B61CE-BFB3-2EA9-4F2F-06F8CCB3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CA" sz="5400">
                <a:solidFill>
                  <a:srgbClr val="FFFFFF"/>
                </a:solidFill>
              </a:rPr>
              <a:t>Related scholarly work</a:t>
            </a:r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B87488-CBDA-3F99-9EDB-6D870074C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0926" y="1033389"/>
            <a:ext cx="5423338" cy="2565217"/>
          </a:xfrm>
          <a:ln w="57150">
            <a:noFill/>
          </a:ln>
        </p:spPr>
        <p:txBody>
          <a:bodyPr anchor="ctr">
            <a:normAutofit/>
          </a:bodyPr>
          <a:lstStyle/>
          <a:p>
            <a:r>
              <a:rPr lang="en-CA" sz="2000" dirty="0">
                <a:solidFill>
                  <a:schemeClr val="accent2">
                    <a:lumMod val="50000"/>
                  </a:schemeClr>
                </a:solidFill>
              </a:rPr>
              <a:t>El Sistema (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Baker 2014; Verhagen,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</a:rPr>
              <a:t>Panigada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, and Morales 2016).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El Sistema inspired programs (Bull 2016, Baker 2022).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A5C34C-26FD-BEBA-A8A2-A9A802CBD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DEC9BA-94BF-8C10-2A9D-4463E4E95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5020EE-0907-1126-C79C-24D2A35BC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FF6522-631D-D0AA-1CA1-058901369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CA" sz="5400">
                <a:solidFill>
                  <a:srgbClr val="FFFFFF"/>
                </a:solidFill>
              </a:rPr>
              <a:t>Related scholarly work</a:t>
            </a:r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65F24F-9B64-33C5-F56B-BBFC0022A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AE8A07-BF65-163D-24FB-CFF26C257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99011-2AD3-624B-9A81-9E9A65FC4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0926" y="1033389"/>
            <a:ext cx="5423338" cy="4825409"/>
          </a:xfrm>
          <a:ln w="57150">
            <a:noFill/>
          </a:ln>
        </p:spPr>
        <p:txBody>
          <a:bodyPr anchor="ctr">
            <a:normAutofit/>
          </a:bodyPr>
          <a:lstStyle/>
          <a:p>
            <a:r>
              <a:rPr lang="en-CA" sz="2000" dirty="0">
                <a:solidFill>
                  <a:schemeClr val="accent2">
                    <a:lumMod val="50000"/>
                  </a:schemeClr>
                </a:solidFill>
              </a:rPr>
              <a:t>El Sistema (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Baker 2014; Verhagen,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</a:rPr>
              <a:t>Panigada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, and Morales 2016).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El Sistema inspired programs (Bull 2016, Baker 2022).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Particularly: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Geoffrey Baker’s book: </a:t>
            </a: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</a:rPr>
              <a:t>El Sistema: Orchestrating Venezuela´s Youth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(2014)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Anna Bull’s article: “El Sistema as a Bourgeois Social Project: Class, Gender, and Victorian Values” (2016).</a:t>
            </a:r>
          </a:p>
        </p:txBody>
      </p:sp>
    </p:spTree>
    <p:extLst>
      <p:ext uri="{BB962C8B-B14F-4D97-AF65-F5344CB8AC3E}">
        <p14:creationId xmlns:p14="http://schemas.microsoft.com/office/powerpoint/2010/main" val="372596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88FB5-C6F8-F401-20B8-42CE1644B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Thesis Statement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69E81C-83EF-B9B5-F033-B8BBF73E9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398446"/>
          </a:xfrm>
        </p:spPr>
        <p:txBody>
          <a:bodyPr/>
          <a:lstStyle/>
          <a:p>
            <a:r>
              <a:rPr lang="en-CA" dirty="0"/>
              <a:t>SOMOS exhibits strong aspects of coloniality.</a:t>
            </a:r>
          </a:p>
          <a:p>
            <a:r>
              <a:rPr lang="en-CA" dirty="0"/>
              <a:t>It reproduces cultural hierarchies by positioning European aesthetics as superior.</a:t>
            </a:r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841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02A47-E102-F0C9-2421-1955FE4B2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8AAB1-2A87-4304-C968-ABAD6EF4E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Thesis Statement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09FCF-3FF5-B5C9-A7D0-B2EF7E9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804459"/>
          </a:xfrm>
        </p:spPr>
        <p:txBody>
          <a:bodyPr/>
          <a:lstStyle/>
          <a:p>
            <a:r>
              <a:rPr lang="en-CA" dirty="0"/>
              <a:t>SOMOS exhibits strong aspects of coloniality.</a:t>
            </a:r>
          </a:p>
          <a:p>
            <a:r>
              <a:rPr lang="en-CA" dirty="0"/>
              <a:t>It reproduces cultural hierarchies by positioning European aesthetics as superior.</a:t>
            </a:r>
          </a:p>
          <a:p>
            <a:r>
              <a:rPr lang="en-CA" dirty="0"/>
              <a:t>These hierarchies are in tension with participants’ preferences</a:t>
            </a:r>
            <a:r>
              <a:rPr lang="en-US" dirty="0"/>
              <a:t>.</a:t>
            </a:r>
          </a:p>
          <a:p>
            <a:r>
              <a:rPr lang="en-US" dirty="0"/>
              <a:t>Cultural hybridization occurs as a way of resisting coloniality.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381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F312F-D378-3E42-3E82-C03B9912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Methodology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4E88CA-A33E-FC61-533D-EFCEBB225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588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Mixed-method approach: Document and own experiences analysis.</a:t>
            </a:r>
          </a:p>
          <a:p>
            <a:r>
              <a:rPr lang="en-CA" dirty="0"/>
              <a:t>Personal experience analysis:</a:t>
            </a:r>
          </a:p>
          <a:p>
            <a:pPr marL="0" indent="0">
              <a:buNone/>
            </a:pPr>
            <a:r>
              <a:rPr lang="en-CA" dirty="0"/>
              <a:t>	- Based on five years of professional experience in SOMOS Música.</a:t>
            </a:r>
          </a:p>
          <a:p>
            <a:pPr marL="0" indent="0">
              <a:buNone/>
            </a:pPr>
            <a:r>
              <a:rPr lang="en-CA" dirty="0"/>
              <a:t>	- Focused on the relationship between participants and selected repertories.	 </a:t>
            </a:r>
          </a:p>
        </p:txBody>
      </p:sp>
    </p:spTree>
    <p:extLst>
      <p:ext uri="{BB962C8B-B14F-4D97-AF65-F5344CB8AC3E}">
        <p14:creationId xmlns:p14="http://schemas.microsoft.com/office/powerpoint/2010/main" val="6743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703</TotalTime>
  <Words>1641</Words>
  <Application>Microsoft Office PowerPoint</Application>
  <PresentationFormat>Panorámica</PresentationFormat>
  <Paragraphs>145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Arial</vt:lpstr>
      <vt:lpstr>Calibri</vt:lpstr>
      <vt:lpstr>Gill Sans MT</vt:lpstr>
      <vt:lpstr>Times New Roman</vt:lpstr>
      <vt:lpstr>Wingdings</vt:lpstr>
      <vt:lpstr>Wingdings 2</vt:lpstr>
      <vt:lpstr>Dividendo</vt:lpstr>
      <vt:lpstr>Presentación de PowerPoint</vt:lpstr>
      <vt:lpstr>Introduction </vt:lpstr>
      <vt:lpstr>SOMOS MÚSICA pROGRAM</vt:lpstr>
      <vt:lpstr>SOMOS MÚSICA pROGRAM</vt:lpstr>
      <vt:lpstr>Related scholarly work</vt:lpstr>
      <vt:lpstr>Related scholarly work</vt:lpstr>
      <vt:lpstr>Thesis Statement</vt:lpstr>
      <vt:lpstr>Thesis Statement</vt:lpstr>
      <vt:lpstr>Methodology</vt:lpstr>
      <vt:lpstr>Methodology</vt:lpstr>
      <vt:lpstr>Methodology</vt:lpstr>
      <vt:lpstr>Discussion</vt:lpstr>
      <vt:lpstr>Presentación de PowerPoint</vt:lpstr>
      <vt:lpstr>Presentación de PowerPoint</vt:lpstr>
      <vt:lpstr>The “orchestra-school” methodology</vt:lpstr>
      <vt:lpstr>The “orchestra-school” methodology</vt:lpstr>
      <vt:lpstr>Discussion</vt:lpstr>
      <vt:lpstr>Presentación de PowerPoint</vt:lpstr>
      <vt:lpstr>Presentación de PowerPoint</vt:lpstr>
      <vt:lpstr>The repertoire</vt:lpstr>
      <vt:lpstr>Coloniality</vt:lpstr>
      <vt:lpstr>Coloniality</vt:lpstr>
      <vt:lpstr>Participants’ preferences</vt:lpstr>
      <vt:lpstr>Participants’ preferences</vt:lpstr>
      <vt:lpstr>Participants’ preferences</vt:lpstr>
      <vt:lpstr>Conclusions  </vt:lpstr>
      <vt:lpstr>Conclusions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Gabriel Wayar De la Quintana</dc:creator>
  <cp:lastModifiedBy>Juan Gabriel Wayar De la Quintana</cp:lastModifiedBy>
  <cp:revision>15</cp:revision>
  <dcterms:created xsi:type="dcterms:W3CDTF">2025-05-29T22:27:27Z</dcterms:created>
  <dcterms:modified xsi:type="dcterms:W3CDTF">2025-07-09T11:13:13Z</dcterms:modified>
</cp:coreProperties>
</file>